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57"/>
  </p:notesMasterIdLst>
  <p:sldIdLst>
    <p:sldId id="1367" r:id="rId3"/>
    <p:sldId id="1566" r:id="rId4"/>
    <p:sldId id="1310" r:id="rId5"/>
    <p:sldId id="1311" r:id="rId6"/>
    <p:sldId id="1368" r:id="rId7"/>
    <p:sldId id="1313" r:id="rId8"/>
    <p:sldId id="1369" r:id="rId9"/>
    <p:sldId id="1474" r:id="rId10"/>
    <p:sldId id="1565" r:id="rId11"/>
    <p:sldId id="1475" r:id="rId12"/>
    <p:sldId id="1476" r:id="rId13"/>
    <p:sldId id="1489" r:id="rId14"/>
    <p:sldId id="1490" r:id="rId15"/>
    <p:sldId id="1568" r:id="rId16"/>
    <p:sldId id="1569" r:id="rId17"/>
    <p:sldId id="1496" r:id="rId18"/>
    <p:sldId id="1497" r:id="rId19"/>
    <p:sldId id="1567" r:id="rId20"/>
    <p:sldId id="1491" r:id="rId21"/>
    <p:sldId id="1500" r:id="rId22"/>
    <p:sldId id="1502" r:id="rId23"/>
    <p:sldId id="1503" r:id="rId24"/>
    <p:sldId id="1570" r:id="rId25"/>
    <p:sldId id="1552" r:id="rId26"/>
    <p:sldId id="1553" r:id="rId27"/>
    <p:sldId id="1554" r:id="rId28"/>
    <p:sldId id="1555" r:id="rId29"/>
    <p:sldId id="1556" r:id="rId30"/>
    <p:sldId id="1557" r:id="rId31"/>
    <p:sldId id="1558" r:id="rId32"/>
    <p:sldId id="1559" r:id="rId33"/>
    <p:sldId id="1511" r:id="rId34"/>
    <p:sldId id="1512" r:id="rId35"/>
    <p:sldId id="1513" r:id="rId36"/>
    <p:sldId id="1514" r:id="rId37"/>
    <p:sldId id="1516" r:id="rId38"/>
    <p:sldId id="1517" r:id="rId39"/>
    <p:sldId id="1521" r:id="rId40"/>
    <p:sldId id="1522" r:id="rId41"/>
    <p:sldId id="1519" r:id="rId42"/>
    <p:sldId id="1518" r:id="rId43"/>
    <p:sldId id="1528" r:id="rId44"/>
    <p:sldId id="1532" r:id="rId45"/>
    <p:sldId id="1533" r:id="rId46"/>
    <p:sldId id="1534" r:id="rId47"/>
    <p:sldId id="1536" r:id="rId48"/>
    <p:sldId id="1531" r:id="rId49"/>
    <p:sldId id="1529" r:id="rId50"/>
    <p:sldId id="1539" r:id="rId51"/>
    <p:sldId id="1537" r:id="rId52"/>
    <p:sldId id="1560" r:id="rId53"/>
    <p:sldId id="1561" r:id="rId54"/>
    <p:sldId id="1562" r:id="rId55"/>
    <p:sldId id="1563" r:id="rId56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61"/>
    </p:embeddedFont>
    <p:embeddedFont>
      <p:font typeface="Calibri" panose="020F0502020204030204" pitchFamily="34" charset="0"/>
      <p:regular r:id="rId62"/>
      <p:bold r:id="rId63"/>
      <p:italic r:id="rId64"/>
      <p:boldItalic r:id="rId65"/>
    </p:embeddedFont>
    <p:embeddedFont>
      <p:font typeface="黑体" panose="02010609060101010101" pitchFamily="49" charset="-122"/>
      <p:regular r:id="rId66"/>
    </p:embeddedFont>
  </p:embeddedFontLst>
  <p:custDataLst>
    <p:tags r:id="rId67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BF1FF"/>
    <a:srgbClr val="0000FF"/>
    <a:srgbClr val="ECAAC3"/>
    <a:srgbClr val="98D267"/>
    <a:srgbClr val="D1F5B8"/>
    <a:srgbClr val="D2F5B9"/>
    <a:srgbClr val="53B9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9" autoAdjust="0"/>
    <p:restoredTop sz="94424" autoAdjust="0"/>
  </p:normalViewPr>
  <p:slideViewPr>
    <p:cSldViewPr showGuides="1">
      <p:cViewPr varScale="1">
        <p:scale>
          <a:sx n="111" d="100"/>
          <a:sy n="111" d="100"/>
        </p:scale>
        <p:origin x="108" y="102"/>
      </p:cViewPr>
      <p:guideLst>
        <p:guide orient="horz" pos="18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7" Type="http://schemas.openxmlformats.org/officeDocument/2006/relationships/tags" Target="tags/tag1.xml"/><Relationship Id="rId66" Type="http://schemas.openxmlformats.org/officeDocument/2006/relationships/font" Target="fonts/font6.fntdata"/><Relationship Id="rId65" Type="http://schemas.openxmlformats.org/officeDocument/2006/relationships/font" Target="fonts/font5.fntdata"/><Relationship Id="rId64" Type="http://schemas.openxmlformats.org/officeDocument/2006/relationships/font" Target="fonts/font4.fntdata"/><Relationship Id="rId63" Type="http://schemas.openxmlformats.org/officeDocument/2006/relationships/font" Target="fonts/font3.fntdata"/><Relationship Id="rId62" Type="http://schemas.openxmlformats.org/officeDocument/2006/relationships/font" Target="fonts/font2.fntdata"/><Relationship Id="rId61" Type="http://schemas.openxmlformats.org/officeDocument/2006/relationships/font" Target="fonts/font1.fntdata"/><Relationship Id="rId60" Type="http://schemas.openxmlformats.org/officeDocument/2006/relationships/tableStyles" Target="tableStyles.xml"/><Relationship Id="rId6" Type="http://schemas.openxmlformats.org/officeDocument/2006/relationships/slide" Target="slides/slide4.xml"/><Relationship Id="rId59" Type="http://schemas.openxmlformats.org/officeDocument/2006/relationships/viewProps" Target="viewProps.xml"/><Relationship Id="rId58" Type="http://schemas.openxmlformats.org/officeDocument/2006/relationships/presProps" Target="presProps.xml"/><Relationship Id="rId57" Type="http://schemas.openxmlformats.org/officeDocument/2006/relationships/notesMaster" Target="notesMasters/notesMaster1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F523EE6-E698-4786-83CD-52F2138E2067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00328DF-5ACE-441F-A9CA-EADF63B8B98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../media/image3.jpeg"/><Relationship Id="rId25" Type="http://schemas.openxmlformats.org/officeDocument/2006/relationships/image" Target="../media/image2.png"/><Relationship Id="rId24" Type="http://schemas.openxmlformats.org/officeDocument/2006/relationships/image" Target="../media/image1.png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2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8"/>
          <p:cNvSpPr txBox="1"/>
          <p:nvPr/>
        </p:nvSpPr>
        <p:spPr>
          <a:xfrm>
            <a:off x="1763688" y="1768624"/>
            <a:ext cx="5616623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句子</a:t>
            </a:r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专项</a:t>
            </a:r>
            <a:r>
              <a:rPr lang="zh-CN" altLang="en-U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-36512" y="12177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813" y="95821"/>
            <a:ext cx="173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语文    </a:t>
            </a:r>
            <a:r>
              <a:rPr lang="zh-CN" altLang="en-US" sz="1200" dirty="0"/>
              <a:t>五</a:t>
            </a:r>
            <a:r>
              <a:rPr lang="zh-CN" altLang="en-US" sz="1200" dirty="0" smtClean="0"/>
              <a:t>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71600" y="339502"/>
            <a:ext cx="40195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仿写句子。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4315270" y="3075806"/>
            <a:ext cx="3960440" cy="1512168"/>
          </a:xfrm>
          <a:prstGeom prst="borderCallout1">
            <a:avLst>
              <a:gd name="adj1" fmla="val -1118"/>
              <a:gd name="adj2" fmla="val 12058"/>
              <a:gd name="adj3" fmla="val -18075"/>
              <a:gd name="adj4" fmla="val -668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注意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:</a:t>
            </a:r>
            <a:r>
              <a:rPr lang="zh-CN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修辞要怡当；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仿句</a:t>
            </a:r>
            <a:r>
              <a:rPr lang="zh-CN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与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例句</a:t>
            </a:r>
            <a:r>
              <a:rPr lang="zh-CN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不能雷同；用词不能重复。</a:t>
            </a:r>
            <a:endParaRPr lang="zh-CN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97780" y="1008965"/>
            <a:ext cx="7200800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人生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像一首诗，有甜美的浪漫，也有严酷的现实。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930894" y="2166471"/>
            <a:ext cx="734481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2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    生</a:t>
            </a:r>
            <a:r>
              <a:rPr lang="zh-CN" altLang="en-US" dirty="0"/>
              <a:t>活像一首歌，有高亢的欢愉，也有低旋的沉郁。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43608" y="251987"/>
            <a:ext cx="40195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扩写句子。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1835696" y="2499742"/>
            <a:ext cx="5763617" cy="2389410"/>
          </a:xfrm>
          <a:prstGeom prst="borderCallout1">
            <a:avLst>
              <a:gd name="adj1" fmla="val -572"/>
              <a:gd name="adj2" fmla="val 13629"/>
              <a:gd name="adj3" fmla="val -17280"/>
              <a:gd name="adj4" fmla="val 1397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扩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句之后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让人们知道是一对什么样的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眼睛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疲惫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，以及怎样地望着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吃惊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地。这样使句子的表达效果更好。但注意:扩充的词语要与原句搭配得当。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83568" y="1014706"/>
            <a:ext cx="52689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眼睛望着我。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18270" y="1554312"/>
            <a:ext cx="675056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一双眼神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疲惫的眼睛吃惊地望着我。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15616" y="309464"/>
            <a:ext cx="40195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缩写句子。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843236" y="2803490"/>
            <a:ext cx="7203777" cy="1128712"/>
          </a:xfrm>
          <a:prstGeom prst="borderCallout1">
            <a:avLst>
              <a:gd name="adj1" fmla="val 292"/>
              <a:gd name="adj2" fmla="val 14986"/>
              <a:gd name="adj3" fmla="val -61858"/>
              <a:gd name="adj4" fmla="val 1529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缩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句之后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句子表达得简洁、明了，让人们一看就知道要表达的意思是什么。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27584" y="1045751"/>
            <a:ext cx="729788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七八十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台破缝纫机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发出的噪声震耳欲聋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27584" y="1620426"/>
            <a:ext cx="331316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噪声震耳欲聋。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12031" y="293689"/>
            <a:ext cx="40195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修改病句。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39552" y="1233938"/>
            <a:ext cx="77514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①渐渐它胆子大了，就躺在我的书桌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上。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39552" y="2787774"/>
            <a:ext cx="942361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改正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渐渐它胆子大了，就落在我的书桌上。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 rot="20394514">
            <a:off x="7209263" y="1562993"/>
            <a:ext cx="1407061" cy="51111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用词不当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83568" y="1131590"/>
            <a:ext cx="729798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②笔尖一动，流泻下一时的感受。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83568" y="2715766"/>
            <a:ext cx="812608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改正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我笔尖一动，流泻下一时的感受。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 rot="20394514">
            <a:off x="6529520" y="1460806"/>
            <a:ext cx="1407061" cy="51111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成分残缺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11560" y="751746"/>
            <a:ext cx="7061024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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从此以后，他们俩成了好朋友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，勾心斗角保卫赵国。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13678" y="2643758"/>
            <a:ext cx="7369971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改正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从此以后，他们俩成了好朋友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，同心协力保卫赵国。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 rot="20394514">
            <a:off x="6777216" y="1285706"/>
            <a:ext cx="1407061" cy="51111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搭配不当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1115616" y="987574"/>
            <a:ext cx="58340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④构成了家乡的一道风景搭石。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098983" y="2399760"/>
            <a:ext cx="676875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改正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搭石构成了家乡的一道风景。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 rot="20394514">
            <a:off x="6528050" y="1316790"/>
            <a:ext cx="1407061" cy="51111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语序颠倒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99592" y="813767"/>
            <a:ext cx="7488832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⑤经常到山里的人，大概差不多都见过这样的情景。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48186" y="2266258"/>
            <a:ext cx="6912768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改正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经常到山里的人，大概都见过这样的情景。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 rot="20394514">
            <a:off x="7016466" y="1307941"/>
            <a:ext cx="1407061" cy="51111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语义重复 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906758" y="1024890"/>
            <a:ext cx="7409658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⑥这种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问题看起来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很大，却直接关系到部队的战斗力。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906758" y="2397570"/>
            <a:ext cx="7265642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改正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这种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问题看起来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很小，却直接关系到部队的战斗力。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0394514">
            <a:off x="7065248" y="1455672"/>
            <a:ext cx="1407061" cy="51111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前后矛盾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74068" y="330202"/>
            <a:ext cx="40195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句子排序。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1467173" y="3958389"/>
            <a:ext cx="2833340" cy="658813"/>
          </a:xfrm>
          <a:prstGeom prst="borderCallout1">
            <a:avLst>
              <a:gd name="adj1" fmla="val -88799"/>
              <a:gd name="adj2" fmla="val 6069"/>
              <a:gd name="adj3" fmla="val -1046"/>
              <a:gd name="adj4" fmla="val 650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按事情发展顺序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5575" y="1047364"/>
            <a:ext cx="7632849" cy="273921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/>
              <a:t>   </a:t>
            </a:r>
            <a:r>
              <a:rPr lang="zh-CN" altLang="en-US" sz="2400" dirty="0"/>
              <a:t>   </a:t>
            </a:r>
            <a:r>
              <a:rPr lang="zh-CN" altLang="en-US" sz="2400" dirty="0" smtClean="0"/>
              <a:t>  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刹那间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吹散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了满天的乌云。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忽然之间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，狂风席卷大地。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站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在望湖楼上往下看去，西湖上水平如镜、水天一色的风光让人心旷神怡、流连忘返。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259632" y="1047364"/>
            <a:ext cx="7223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(2)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259632" y="1979247"/>
            <a:ext cx="7223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(1)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59632" y="2752339"/>
            <a:ext cx="7223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(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3)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5168321"/>
            <a:chOff x="2066816" y="-480463"/>
            <a:chExt cx="3570208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2620164"/>
              <a:chOff x="2066816" y="2067694"/>
              <a:chExt cx="3570208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 smtClean="0">
                    <a:latin typeface="宋体" panose="02010600030101010101" pitchFamily="2" charset="-122"/>
                    <a:ea typeface="宋体" panose="02010600030101010101" pitchFamily="2" charset="-122"/>
                  </a:rPr>
                  <a:t>例句展示</a:t>
                </a:r>
                <a:endParaRPr lang="zh-CN" altLang="en-US" sz="6600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5"/>
          <p:cNvSpPr txBox="1">
            <a:spLocks noChangeArrowheads="1"/>
          </p:cNvSpPr>
          <p:nvPr/>
        </p:nvSpPr>
        <p:spPr bwMode="auto">
          <a:xfrm>
            <a:off x="207963" y="522288"/>
            <a:ext cx="8728075" cy="4401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)十天过去了，幼芽变成了嫩叶，形状像一个个巴掌绿得可爱。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)一天清晨，我去浇水时发现它已出芽了。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)春天来了，我们和老师一起在校园种下了蓖麻籽。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)夏天来了，叶子大得像一把把扇子。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)花落了，结出一颗颗淡绿色的小果实，还有淡淡的红色。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)慢慢地开出了小花，花柱。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)秋天到了，我们的蓖麻收获了。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115616" y="522287"/>
            <a:ext cx="3619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127523" y="1835945"/>
            <a:ext cx="3619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73946" y="2714159"/>
            <a:ext cx="3619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127523" y="1389858"/>
            <a:ext cx="3619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073946" y="3101509"/>
            <a:ext cx="3619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071167" y="3939902"/>
            <a:ext cx="5492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071167" y="4401205"/>
            <a:ext cx="4746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6215783" y="3658229"/>
            <a:ext cx="2757561" cy="630238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按时间发展顺序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5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文本框 1"/>
          <p:cNvSpPr txBox="1">
            <a:spLocks noChangeArrowheads="1"/>
          </p:cNvSpPr>
          <p:nvPr/>
        </p:nvSpPr>
        <p:spPr bwMode="auto">
          <a:xfrm>
            <a:off x="1362075" y="1019175"/>
            <a:ext cx="3111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1746" name="文本框 4"/>
          <p:cNvSpPr txBox="1">
            <a:spLocks noChangeArrowheads="1"/>
          </p:cNvSpPr>
          <p:nvPr/>
        </p:nvSpPr>
        <p:spPr bwMode="auto">
          <a:xfrm>
            <a:off x="234950" y="803275"/>
            <a:ext cx="8674100" cy="37548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)一听到这熟悉的叫声，我就猜准它一定生蛋了。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)我高兴地把蛋拣在手里，还热乎乎的呢。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)跨进屋门，果然，一个鹅蛋似的双黄蛋躺在鸡窝里。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)一天下午，我参加学习小组后回家，老远就听到我家的那只老母鸡“咯咯哒”“咯咯哒”地在房子里叫个不停。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188243" y="818575"/>
            <a:ext cx="4524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188243" y="1651218"/>
            <a:ext cx="45243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188243" y="2092543"/>
            <a:ext cx="4524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188243" y="2931790"/>
            <a:ext cx="5556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线形标注 1 9"/>
          <p:cNvSpPr/>
          <p:nvPr/>
        </p:nvSpPr>
        <p:spPr>
          <a:xfrm>
            <a:off x="3779912" y="4155926"/>
            <a:ext cx="3876675" cy="606425"/>
          </a:xfrm>
          <a:prstGeom prst="borderCallout1">
            <a:avLst>
              <a:gd name="adj1" fmla="val -55642"/>
              <a:gd name="adj2" fmla="val 13893"/>
              <a:gd name="adj3" fmla="val -827"/>
              <a:gd name="adj4" fmla="val 1137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按空间推移的顺序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4"/>
          <p:cNvSpPr txBox="1">
            <a:spLocks noChangeArrowheads="1"/>
          </p:cNvSpPr>
          <p:nvPr/>
        </p:nvSpPr>
        <p:spPr bwMode="auto">
          <a:xfrm>
            <a:off x="1000944" y="1584325"/>
            <a:ext cx="6372225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2770" name="文本框 6"/>
          <p:cNvSpPr txBox="1">
            <a:spLocks noChangeArrowheads="1"/>
          </p:cNvSpPr>
          <p:nvPr/>
        </p:nvSpPr>
        <p:spPr bwMode="auto">
          <a:xfrm>
            <a:off x="467544" y="447675"/>
            <a:ext cx="8429699" cy="48320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)它的树干又粗又高，枝叶特别茂盛。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)银杏树又叫白果树。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)银杏的果实很像杏，我们平时买的白果实际上是银杏的核，它富有营养，是一种绿色保健食品。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)这一片片叶子像精美的小纸扇，又像漂亮的蝴蝶翅膀。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)每年四月份，当成群的蜜蜂在繁茂的枝叶间忙碌的时候，人们才注意到银杏树开花了。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(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)原来是因为无论是它的雄花还是雌花，都很不显眼。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408411" y="447675"/>
            <a:ext cx="3635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408411" y="898525"/>
            <a:ext cx="3635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408411" y="1357313"/>
            <a:ext cx="3635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408411" y="2149475"/>
            <a:ext cx="36353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436987" y="3003798"/>
            <a:ext cx="3349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436987" y="3810347"/>
            <a:ext cx="3619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2321893" y="4443958"/>
            <a:ext cx="5905500" cy="45720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按先总述后分述或先分述后总述顺序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3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5168321"/>
            <a:chOff x="2066816" y="-480463"/>
            <a:chExt cx="3570208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2620164"/>
              <a:chOff x="2066816" y="2067694"/>
              <a:chExt cx="3570208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latin typeface="宋体" panose="02010600030101010101" pitchFamily="2" charset="-122"/>
                    <a:ea typeface="宋体" panose="02010600030101010101" pitchFamily="2" charset="-122"/>
                  </a:rPr>
                  <a:t>巩固练习</a:t>
                </a:r>
                <a:endParaRPr lang="zh-CN" altLang="en-US" sz="6600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1"/>
          <p:cNvSpPr txBox="1">
            <a:spLocks noChangeArrowheads="1"/>
          </p:cNvSpPr>
          <p:nvPr/>
        </p:nvSpPr>
        <p:spPr bwMode="auto">
          <a:xfrm>
            <a:off x="539552" y="891226"/>
            <a:ext cx="9102725" cy="3342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①和例向句意不同的一句是(  )。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例句，</a:t>
            </a:r>
            <a:r>
              <a:rPr lang="zh-CN" altLang="en-US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你没有看见他们怎样地急着要到那儿去吗</a:t>
            </a:r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A.你没有看见他们怎样地急着要到那儿去。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B.难道你没有看见他们怎样地急着要到那儿去吗?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C.你应该看见他们怎样地急着要到那儿去。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D.你不是看见他们怎样地急着要到那儿去吗?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4" name="文本框 5"/>
          <p:cNvSpPr txBox="1">
            <a:spLocks noChangeArrowheads="1"/>
          </p:cNvSpPr>
          <p:nvPr/>
        </p:nvSpPr>
        <p:spPr bwMode="auto">
          <a:xfrm>
            <a:off x="1115616" y="339502"/>
            <a:ext cx="162095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选择。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364088" y="897081"/>
            <a:ext cx="3201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框 1"/>
          <p:cNvSpPr txBox="1">
            <a:spLocks noChangeArrowheads="1"/>
          </p:cNvSpPr>
          <p:nvPr/>
        </p:nvSpPr>
        <p:spPr bwMode="auto">
          <a:xfrm>
            <a:off x="755577" y="627534"/>
            <a:ext cx="7704856" cy="36379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②下列句子中没有语病的一项是(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A.阅读课外书籍可以使我们增长知识和写作水平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B.雨一来，便放假了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C.班长接受了虚心地同学们的建议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D.至于书里的意思，先生从来不讲。</a:t>
            </a:r>
            <a:endParaRPr lang="zh-CN" altLang="en-US" sz="3200" dirty="0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76256" y="616439"/>
            <a:ext cx="3914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文本框 1"/>
          <p:cNvSpPr txBox="1">
            <a:spLocks noChangeArrowheads="1"/>
          </p:cNvSpPr>
          <p:nvPr/>
        </p:nvSpPr>
        <p:spPr bwMode="auto">
          <a:xfrm>
            <a:off x="827584" y="848519"/>
            <a:ext cx="7975550" cy="3323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③下列各句中没有使用修辞手法的一项是(  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A.他们也有他们的妈妈，就像我有我自己的妈妈一样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B.白鹭本身不就是一首很优美的歌吗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C.它不会像狗一样叫，不会像猫一样叫，也不会像牛那样哞哞叫，更不会像马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D.秋风吹来，落叶在林间飞舞。</a:t>
            </a:r>
            <a:endParaRPr lang="zh-CN" altLang="en-US" sz="3000" dirty="0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956376" y="848519"/>
            <a:ext cx="3914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文本框 1"/>
          <p:cNvSpPr txBox="1">
            <a:spLocks noChangeArrowheads="1"/>
          </p:cNvSpPr>
          <p:nvPr/>
        </p:nvSpPr>
        <p:spPr bwMode="auto">
          <a:xfrm>
            <a:off x="971600" y="627534"/>
            <a:ext cx="7776864" cy="37856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④下列修辞手法或说明方法判断不正确的一项是(  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A.全年，整个村庄都浸在桂花的香气里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0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夸张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B.秦王我都不怕，还会怕廉将军吗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   (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疑问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C.太阳离我们有一亿五千万千米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远。(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列数字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D.松鼠有一条帽缨形的美丽尾巴，显得格外漂亮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                         (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打比方)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979712" y="1099741"/>
            <a:ext cx="72008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1"/>
          <p:cNvSpPr txBox="1">
            <a:spLocks noChangeArrowheads="1"/>
          </p:cNvSpPr>
          <p:nvPr/>
        </p:nvSpPr>
        <p:spPr bwMode="auto">
          <a:xfrm>
            <a:off x="971600" y="771550"/>
            <a:ext cx="7351712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⑤下面的句子不是祈使句的是(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A.请您给我讲讲吧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B.橘子、柿子你挤我碰，争着要让人们去摘呢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C.咱们捉迷藏玩吧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D.谁偷了嘴，罚扫地三天，不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给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水果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吃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3200" dirty="0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732240" y="762839"/>
            <a:ext cx="3914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1"/>
          <p:cNvSpPr txBox="1">
            <a:spLocks noChangeArrowheads="1"/>
          </p:cNvSpPr>
          <p:nvPr/>
        </p:nvSpPr>
        <p:spPr bwMode="auto">
          <a:xfrm>
            <a:off x="467544" y="771550"/>
            <a:ext cx="8352928" cy="28623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⑥下列句子，关联词使用不正确的一项是 (   )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A.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早晨，草地不是一片金黄，而是一片碧绿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B.因为他近视，所以没有发现漏刮了一根胡子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C.哪怕是一只夜莺，他们也会给打下来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D.如果从前没干过这一行，但是我好像有剃头的天分。</a:t>
            </a:r>
            <a:endParaRPr lang="zh-CN" altLang="en-US" sz="3000" dirty="0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895141" y="771550"/>
            <a:ext cx="349267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endParaRPr lang="en-US" altLang="zh-CN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55748" y="843558"/>
            <a:ext cx="806489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所以你们要像花生，它虽然不好看，可是很有用。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65538" y="2052492"/>
            <a:ext cx="7560840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她搂住了我，赞扬声雨点般的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落到我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身上。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3492433" y="2787774"/>
            <a:ext cx="4536504" cy="1908051"/>
          </a:xfrm>
          <a:prstGeom prst="borderCallout1">
            <a:avLst>
              <a:gd name="adj1" fmla="val -2967"/>
              <a:gd name="adj2" fmla="val 19079"/>
              <a:gd name="adj3" fmla="val -73730"/>
              <a:gd name="adj4" fmla="val -1487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把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比喻成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花生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，告诉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做人的道理，让人更能够接受，理解。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43608" y="248148"/>
            <a:ext cx="19800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一、比喻句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文本框 1"/>
          <p:cNvSpPr txBox="1">
            <a:spLocks noChangeArrowheads="1"/>
          </p:cNvSpPr>
          <p:nvPr/>
        </p:nvSpPr>
        <p:spPr bwMode="auto">
          <a:xfrm>
            <a:off x="755576" y="627534"/>
            <a:ext cx="7920880" cy="37856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⑦下面的省略号与其他用法不同的是(  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A.你瞧，这多像两只棕红色的小鸟，在秋天里变得金黄的叶丛间，愉快地蹦跳着、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B.我国东北的小兴安岭，有数不清的红松、白桦、栎树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C.男孩说:“没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我没看见。”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D.凤尾竹的影子，在洁白的粉墙上摇晃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231906" y="627534"/>
            <a:ext cx="3619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文本框 1"/>
          <p:cNvSpPr txBox="1">
            <a:spLocks noChangeArrowheads="1"/>
          </p:cNvSpPr>
          <p:nvPr/>
        </p:nvSpPr>
        <p:spPr bwMode="auto">
          <a:xfrm>
            <a:off x="971600" y="561203"/>
            <a:ext cx="7200800" cy="42473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⑧下面说法错误的一项是(  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A.《桂花雨》这篇课文是琦君写的，表达了作者对家乡的怀念。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B.《太阳》是一篇说明文，文中主要用了举例子、列数字、打比方等说明方法。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C.《鸟的天堂》的作者是老舍。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D.“负荆请罪”出自《史记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•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廉颇蔺相如列传》，讲述了发生在赵国首都邯郸廉颇和蔺相如的故事。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508104" y="533340"/>
            <a:ext cx="3914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27013" y="1902580"/>
            <a:ext cx="8097837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吃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完晚饭，妈妈坐在沙发上一边看电视，一边织毛衣。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86" name="文本框 1"/>
          <p:cNvSpPr txBox="1">
            <a:spLocks noChangeArrowheads="1"/>
          </p:cNvSpPr>
          <p:nvPr/>
        </p:nvSpPr>
        <p:spPr bwMode="auto">
          <a:xfrm>
            <a:off x="1043608" y="264181"/>
            <a:ext cx="521168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用句子中画线的词语写句子。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987" name="文本框 2"/>
          <p:cNvSpPr txBox="1">
            <a:spLocks noChangeArrowheads="1"/>
          </p:cNvSpPr>
          <p:nvPr/>
        </p:nvSpPr>
        <p:spPr bwMode="auto">
          <a:xfrm>
            <a:off x="625082" y="874447"/>
            <a:ext cx="8355657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①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姑娘穿上衣裳，</a:t>
            </a:r>
            <a:r>
              <a:rPr lang="zh-CN" altLang="en-US" sz="30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一边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梳她长长的黑头发，</a:t>
            </a:r>
            <a:r>
              <a:rPr lang="zh-CN" altLang="en-US" sz="30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一边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跟牛郎谈话。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88" name="文本框 3"/>
          <p:cNvSpPr txBox="1">
            <a:spLocks noChangeArrowheads="1"/>
          </p:cNvSpPr>
          <p:nvPr/>
        </p:nvSpPr>
        <p:spPr bwMode="auto">
          <a:xfrm>
            <a:off x="611560" y="2931046"/>
            <a:ext cx="8079484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②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园中</a:t>
            </a:r>
            <a:r>
              <a:rPr lang="zh-CN" altLang="en-US" sz="30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不仅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有西洋建筑，</a:t>
            </a:r>
            <a:r>
              <a:rPr lang="zh-CN" altLang="en-US" sz="30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有民族景观。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27013" y="3508343"/>
            <a:ext cx="7964031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我们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学校不仅有篮球场地、足球场地，还有乒乓球场地。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899593" y="1688108"/>
            <a:ext cx="7776864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遇到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困难不要抱怨,既然改变不了过去,那就改变未来。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10" name="文本框 2"/>
          <p:cNvSpPr txBox="1">
            <a:spLocks noChangeArrowheads="1"/>
          </p:cNvSpPr>
          <p:nvPr/>
        </p:nvSpPr>
        <p:spPr bwMode="auto">
          <a:xfrm>
            <a:off x="899592" y="771550"/>
            <a:ext cx="7488831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牛郎告诉织女，</a:t>
            </a:r>
            <a:r>
              <a:rPr lang="zh-CN" altLang="en-US" sz="30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既然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天上没什么好，</a:t>
            </a:r>
            <a:r>
              <a:rPr lang="zh-CN" altLang="en-US" sz="30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就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不用回去了。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11" name="文本框 3"/>
          <p:cNvSpPr txBox="1">
            <a:spLocks noChangeArrowheads="1"/>
          </p:cNvSpPr>
          <p:nvPr/>
        </p:nvSpPr>
        <p:spPr bwMode="auto">
          <a:xfrm>
            <a:off x="899592" y="2604666"/>
            <a:ext cx="7676396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</a:t>
            </a:r>
            <a:r>
              <a:rPr lang="zh-CN" altLang="en-US" sz="30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因为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太阳离我们太远了，</a:t>
            </a:r>
            <a:r>
              <a:rPr lang="zh-CN" altLang="en-US" sz="30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所以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看上去只有盘子那么大。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99592" y="3529920"/>
            <a:ext cx="7056784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因为她的穿着与众不同，所以引人注目。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67544" y="1813967"/>
            <a:ext cx="8361511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也许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你的语文成绩非常好，不过要取得更好的成绩，仍需要努力。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34" name="文本框 2"/>
          <p:cNvSpPr txBox="1">
            <a:spLocks noChangeArrowheads="1"/>
          </p:cNvSpPr>
          <p:nvPr/>
        </p:nvSpPr>
        <p:spPr bwMode="auto">
          <a:xfrm>
            <a:off x="467544" y="699542"/>
            <a:ext cx="8519417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⑤</a:t>
            </a:r>
            <a:r>
              <a:rPr lang="zh-CN" altLang="en-US" sz="3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也许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你跑得很快，</a:t>
            </a:r>
            <a:r>
              <a:rPr lang="zh-CN" altLang="en-US" sz="3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不过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要是你跟猎豹或鸵鸟赛跑的话，就一点赢得希望也没有了。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035" name="文本框 3"/>
          <p:cNvSpPr txBox="1">
            <a:spLocks noChangeArrowheads="1"/>
          </p:cNvSpPr>
          <p:nvPr/>
        </p:nvSpPr>
        <p:spPr bwMode="auto">
          <a:xfrm>
            <a:off x="467544" y="2928392"/>
            <a:ext cx="8257744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⑥</a:t>
            </a:r>
            <a:r>
              <a:rPr lang="zh-CN" altLang="en-US" sz="3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只要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大鸟在笼里生气地叫一声，它</a:t>
            </a:r>
            <a:r>
              <a:rPr lang="zh-CN" altLang="en-US" sz="3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就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立即飞回笼里去。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90510" y="3867894"/>
            <a:ext cx="639493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只要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我们努力了，就无愧于心。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文本框 2"/>
          <p:cNvSpPr txBox="1">
            <a:spLocks noChangeArrowheads="1"/>
          </p:cNvSpPr>
          <p:nvPr/>
        </p:nvSpPr>
        <p:spPr bwMode="auto">
          <a:xfrm>
            <a:off x="179512" y="987574"/>
            <a:ext cx="8499673" cy="31947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①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书，被人们称为人类文明的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长生果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(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②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白鹭本身就是一首很优美的歌吗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    (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③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珍珠鸟神气十足地站在书架上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 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下课了，同学们就像出笼的小鸟，有的踢毽子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  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的跳皮筋、有的做游戏，热闹极了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498866" y="1995868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反问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468711" y="2566794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拟人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495914" y="3474102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排比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508458" y="147358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比喻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5058" name="文本框 1"/>
          <p:cNvSpPr txBox="1">
            <a:spLocks noChangeArrowheads="1"/>
          </p:cNvSpPr>
          <p:nvPr/>
        </p:nvSpPr>
        <p:spPr bwMode="auto">
          <a:xfrm>
            <a:off x="927645" y="310605"/>
            <a:ext cx="557075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判断下列句子所用的修辞手法。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2"/>
          <p:cNvSpPr txBox="1">
            <a:spLocks noChangeArrowheads="1"/>
          </p:cNvSpPr>
          <p:nvPr/>
        </p:nvSpPr>
        <p:spPr bwMode="auto">
          <a:xfrm>
            <a:off x="467544" y="915566"/>
            <a:ext cx="8993188" cy="24006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⑤校长他都不怕，还会怕老师吗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    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      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⑥这巴掌大的地方，怎么住下我们三个人。 </a:t>
            </a:r>
            <a:endParaRPr lang="en-US" altLang="zh-CN" sz="30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(      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⑦啊，真像下雨，好香的雨啊</a:t>
            </a:r>
            <a:r>
              <a:rPr lang="en-US" altLang="zh-CN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       (      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⑧春天到了，小鸟在枝头欢快地歌唱。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354913" y="920648"/>
            <a:ext cx="957313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反问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342383" y="1854750"/>
            <a:ext cx="957313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夸张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354913" y="2852590"/>
            <a:ext cx="1177527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拟人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342383" y="2377038"/>
            <a:ext cx="957313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比喻</a:t>
            </a:r>
            <a:endParaRPr lang="zh-CN" altLang="en-US" sz="3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  <p:bldP spid="7" grpId="0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文本框 1"/>
          <p:cNvSpPr txBox="1">
            <a:spLocks noChangeArrowheads="1"/>
          </p:cNvSpPr>
          <p:nvPr/>
        </p:nvSpPr>
        <p:spPr bwMode="auto">
          <a:xfrm>
            <a:off x="1082705" y="417453"/>
            <a:ext cx="30572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修改下列病句。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331639" y="1804997"/>
            <a:ext cx="606775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父母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为了孩子，付出了很多。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07" name="矩形 13"/>
          <p:cNvSpPr>
            <a:spLocks noChangeArrowheads="1"/>
          </p:cNvSpPr>
          <p:nvPr/>
        </p:nvSpPr>
        <p:spPr bwMode="auto">
          <a:xfrm>
            <a:off x="1331640" y="1173321"/>
            <a:ext cx="561662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①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为了孩子，付出了很多。</a:t>
            </a:r>
            <a:endParaRPr lang="zh-CN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08" name="TextBox 4"/>
          <p:cNvSpPr txBox="1">
            <a:spLocks noChangeArrowheads="1"/>
          </p:cNvSpPr>
          <p:nvPr/>
        </p:nvSpPr>
        <p:spPr bwMode="auto">
          <a:xfrm>
            <a:off x="1331639" y="2729061"/>
            <a:ext cx="516548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②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他诡计多端，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很机灵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31639" y="3360737"/>
            <a:ext cx="47143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他诡计多端，很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狡猾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71601" y="1650455"/>
            <a:ext cx="7272807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 eaLnBrk="0" hangingPunct="0"/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虽然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我的诗写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很糟糕，但是母亲仍一如既往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鼓励我。</a:t>
            </a:r>
            <a:endParaRPr lang="zh-CN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0" name="TextBox 7"/>
          <p:cNvSpPr txBox="1">
            <a:spLocks noChangeArrowheads="1"/>
          </p:cNvSpPr>
          <p:nvPr/>
        </p:nvSpPr>
        <p:spPr bwMode="auto">
          <a:xfrm>
            <a:off x="971600" y="699542"/>
            <a:ext cx="7272808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914400" eaLnBrk="0" hangingPunct="0"/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即使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我的诗写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得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很糟糕，也母亲仍一如既往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鼓励我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1" name="TextBox 4"/>
          <p:cNvSpPr txBox="1">
            <a:spLocks noChangeArrowheads="1"/>
          </p:cNvSpPr>
          <p:nvPr/>
        </p:nvSpPr>
        <p:spPr bwMode="auto">
          <a:xfrm>
            <a:off x="971602" y="2601367"/>
            <a:ext cx="5616622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我猜想他今天一定不来了。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76806" y="3155365"/>
            <a:ext cx="7006714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我猜想他今天不来了</a:t>
            </a:r>
            <a:r>
              <a:rPr lang="zh-CN" altLang="zh-CN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我肯定他今天一定不来了。</a:t>
            </a:r>
            <a:endParaRPr lang="zh-CN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Box 5"/>
          <p:cNvSpPr txBox="1">
            <a:spLocks noChangeArrowheads="1"/>
          </p:cNvSpPr>
          <p:nvPr/>
        </p:nvSpPr>
        <p:spPr bwMode="auto">
          <a:xfrm>
            <a:off x="1043608" y="672636"/>
            <a:ext cx="7148185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⑤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记得七八岁的时候，我第一次写了第一首诗。</a:t>
            </a:r>
            <a:endParaRPr lang="zh-CN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43608" y="1707654"/>
            <a:ext cx="7494359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记得七八岁的时候，我第一次写了一首诗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记得七八岁的时候，我写了第一首诗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55" name="TextBox 3"/>
          <p:cNvSpPr txBox="1">
            <a:spLocks noChangeArrowheads="1"/>
          </p:cNvSpPr>
          <p:nvPr/>
        </p:nvSpPr>
        <p:spPr bwMode="auto">
          <a:xfrm>
            <a:off x="1049941" y="2828557"/>
            <a:ext cx="6724918" cy="5539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⑥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这明月高悬、繁星满天的夜空真美。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1043608" y="3403517"/>
            <a:ext cx="7276425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这繁星满天的夜空真美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0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或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这明月高悬的夜空真美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6444208" y="3579862"/>
            <a:ext cx="1875825" cy="1368152"/>
          </a:xfrm>
          <a:prstGeom prst="wedgeRoundRectCallout">
            <a:avLst>
              <a:gd name="adj1" fmla="val -85828"/>
              <a:gd name="adj2" fmla="val -3297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800" dirty="0"/>
              <a:t>明月</a:t>
            </a:r>
            <a:r>
              <a:rPr lang="zh-CN" altLang="en-US" sz="1800" dirty="0" smtClean="0"/>
              <a:t>高悬和满天繁星两种情景不可能同时出现。</a:t>
            </a:r>
            <a:endParaRPr lang="zh-CN" altLang="en-US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52400" y="932557"/>
            <a:ext cx="8991600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只要大鸟在笼中生气地叫一声，它就立即飞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回笼里去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87624" y="229413"/>
            <a:ext cx="19800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二、拟人句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58338" y="2189699"/>
            <a:ext cx="8783638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她用宽大的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衣衫挡着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风寒，却捧起沉甸甸的果实奉献人间。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2192893" y="3446841"/>
            <a:ext cx="5413375" cy="1285875"/>
          </a:xfrm>
          <a:prstGeom prst="borderCallout1">
            <a:avLst>
              <a:gd name="adj1" fmla="val 310"/>
              <a:gd name="adj2" fmla="val 6176"/>
              <a:gd name="adj3" fmla="val -152602"/>
              <a:gd name="adj4" fmla="val 541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运用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拟人的修辞手法，写出了珍珠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鸟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灵性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，让我们产生喜爱之情。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文本框 1"/>
          <p:cNvSpPr txBox="1">
            <a:spLocks noChangeArrowheads="1"/>
          </p:cNvSpPr>
          <p:nvPr/>
        </p:nvSpPr>
        <p:spPr bwMode="auto">
          <a:xfrm>
            <a:off x="899592" y="1127472"/>
            <a:ext cx="8029575" cy="3538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(   )作文果然有了进步。 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(   )自己不动脑子，作文简直是七拼八凑。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(   )以前，我每写篇作文，都要先找别人的文章来参考。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(   ) 此后，我就试着用自己的话写真实的故事。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(   )老师在我的作文后面批着:“不真实，要用自己的话写真实的故事。”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66304" y="1167160"/>
            <a:ext cx="3635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48842" y="1532285"/>
            <a:ext cx="3810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48842" y="1892647"/>
            <a:ext cx="3810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48842" y="2827685"/>
            <a:ext cx="3810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48842" y="3246785"/>
            <a:ext cx="3810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3" name="TextBox 8"/>
          <p:cNvSpPr txBox="1">
            <a:spLocks noChangeArrowheads="1"/>
          </p:cNvSpPr>
          <p:nvPr/>
        </p:nvSpPr>
        <p:spPr bwMode="auto">
          <a:xfrm>
            <a:off x="899592" y="411510"/>
            <a:ext cx="30572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给下列句子排序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8479" y="691480"/>
            <a:ext cx="9090025" cy="440055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 )小溪的一边是果园。春天，花香弥漫;秋天，硕果累累。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 )田野的尽头， 连绵起伏的山峰犹如大海里起伏的波涛。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 )溪水是那么清澈、明净，水里的小鱼无忧无虑地游来游去。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 )山腰的公路，像一条银灰色的带子飘向远方。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 )一条小溪从我们村里流过。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)小溪的另一边是田野。如今沉甸甸的麦穗，正点着头报告丰收的喜讯。         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78854" y="3745830"/>
            <a:ext cx="3524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7742" y="2445668"/>
            <a:ext cx="3635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7742" y="691480"/>
            <a:ext cx="3635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6629" y="4126830"/>
            <a:ext cx="3619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3929" y="1567780"/>
            <a:ext cx="3619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0442" y="3223543"/>
            <a:ext cx="3619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文本框 1"/>
          <p:cNvSpPr txBox="1">
            <a:spLocks noChangeArrowheads="1"/>
          </p:cNvSpPr>
          <p:nvPr/>
        </p:nvSpPr>
        <p:spPr bwMode="auto">
          <a:xfrm>
            <a:off x="179512" y="876821"/>
            <a:ext cx="33083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①他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赞赏诗。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79512" y="1461596"/>
            <a:ext cx="880241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一定会比母亲更加赞赏我这首精彩的诗。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9512" y="2789261"/>
            <a:ext cx="868997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舍己为人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的海力布把大山要崩塌的消息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全部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告诉了乡亲们。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228" name="文本框 5"/>
          <p:cNvSpPr txBox="1">
            <a:spLocks noChangeArrowheads="1"/>
          </p:cNvSpPr>
          <p:nvPr/>
        </p:nvSpPr>
        <p:spPr bwMode="auto">
          <a:xfrm>
            <a:off x="179512" y="2220421"/>
            <a:ext cx="86899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②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海力布把消息告诉了乡亲们。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2229" name="文本框 3"/>
          <p:cNvSpPr txBox="1">
            <a:spLocks noChangeArrowheads="1"/>
          </p:cNvSpPr>
          <p:nvPr/>
        </p:nvSpPr>
        <p:spPr bwMode="auto">
          <a:xfrm>
            <a:off x="971600" y="353601"/>
            <a:ext cx="30572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扩写下列句子。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文本框 1"/>
          <p:cNvSpPr txBox="1">
            <a:spLocks noChangeArrowheads="1"/>
          </p:cNvSpPr>
          <p:nvPr/>
        </p:nvSpPr>
        <p:spPr bwMode="auto">
          <a:xfrm>
            <a:off x="1043608" y="616918"/>
            <a:ext cx="26831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③我买了罐头。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59249" y="1348773"/>
            <a:ext cx="6809403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我用那一元五角钱给母亲买了一听水果罐头。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59249" y="3396411"/>
            <a:ext cx="576064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信赖往往创造出美好的境界。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3252" name="文本框 5"/>
          <p:cNvSpPr txBox="1">
            <a:spLocks noChangeArrowheads="1"/>
          </p:cNvSpPr>
          <p:nvPr/>
        </p:nvSpPr>
        <p:spPr bwMode="auto">
          <a:xfrm>
            <a:off x="1049243" y="2690242"/>
            <a:ext cx="70511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④信赖创造境界。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 flipH="1">
            <a:off x="1043608" y="630635"/>
            <a:ext cx="47117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⑤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太阳落下了山坡。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43608" y="1419622"/>
            <a:ext cx="592982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火红的太阳慢慢地落下了山坡。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043608" y="2505472"/>
            <a:ext cx="264687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⑥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他望着夜空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43608" y="3270647"/>
            <a:ext cx="675056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他出神地望着布满星星的寒冷夜空。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文本框 1"/>
          <p:cNvSpPr txBox="1">
            <a:spLocks noChangeArrowheads="1"/>
          </p:cNvSpPr>
          <p:nvPr/>
        </p:nvSpPr>
        <p:spPr bwMode="auto">
          <a:xfrm>
            <a:off x="827584" y="1131590"/>
            <a:ext cx="770485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①圆明园的毁灭是中国文化史不可估量的损失。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4190" y="2084437"/>
            <a:ext cx="23213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毁灭是损失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04191" y="3579862"/>
            <a:ext cx="52502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圆明园是博物馆、艺术馆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300" name="文本框 5"/>
          <p:cNvSpPr txBox="1">
            <a:spLocks noChangeArrowheads="1"/>
          </p:cNvSpPr>
          <p:nvPr/>
        </p:nvSpPr>
        <p:spPr bwMode="auto">
          <a:xfrm>
            <a:off x="827584" y="2623046"/>
            <a:ext cx="7621319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②圆明园是世界上当时最大的博物馆、艺术馆。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5301" name="文本框 3"/>
          <p:cNvSpPr txBox="1">
            <a:spLocks noChangeArrowheads="1"/>
          </p:cNvSpPr>
          <p:nvPr/>
        </p:nvSpPr>
        <p:spPr bwMode="auto">
          <a:xfrm>
            <a:off x="958056" y="331787"/>
            <a:ext cx="30572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缩写下列句子。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文本框 1"/>
          <p:cNvSpPr txBox="1">
            <a:spLocks noChangeArrowheads="1"/>
          </p:cNvSpPr>
          <p:nvPr/>
        </p:nvSpPr>
        <p:spPr bwMode="auto">
          <a:xfrm>
            <a:off x="755576" y="535310"/>
            <a:ext cx="67927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③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松鼠是一种漂亮的小动物。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5576" y="1373510"/>
            <a:ext cx="34383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 松鼠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是小动物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575" y="3480122"/>
            <a:ext cx="27106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    我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看见人。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6324" name="文本框 5"/>
          <p:cNvSpPr txBox="1">
            <a:spLocks noChangeArrowheads="1"/>
          </p:cNvSpPr>
          <p:nvPr/>
        </p:nvSpPr>
        <p:spPr bwMode="auto">
          <a:xfrm>
            <a:off x="755576" y="2211710"/>
            <a:ext cx="770485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④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我看见一个极其瘦弱的脊椎弯曲着，头凑到缝纫机板上的人。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文本框 1"/>
          <p:cNvSpPr txBox="1">
            <a:spLocks noChangeArrowheads="1"/>
          </p:cNvSpPr>
          <p:nvPr/>
        </p:nvSpPr>
        <p:spPr bwMode="auto">
          <a:xfrm>
            <a:off x="611560" y="627534"/>
            <a:ext cx="8012047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⑤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万花筒里那千变万化的图案花样，是我最早的抽象美的启迪者吧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55576" y="1776524"/>
            <a:ext cx="42429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图案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花样是启迪者。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1560" y="3579589"/>
            <a:ext cx="366174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回头看榕树。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348" name="文本框 5"/>
          <p:cNvSpPr txBox="1">
            <a:spLocks noChangeArrowheads="1"/>
          </p:cNvSpPr>
          <p:nvPr/>
        </p:nvSpPr>
        <p:spPr bwMode="auto">
          <a:xfrm>
            <a:off x="611560" y="2502371"/>
            <a:ext cx="820541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⑥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当小船向着高塔下面的乡村划去的时候，我回头看那被抛在后面的茂盛的榕树。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矩形 3"/>
          <p:cNvSpPr>
            <a:spLocks noChangeArrowheads="1"/>
          </p:cNvSpPr>
          <p:nvPr/>
        </p:nvSpPr>
        <p:spPr bwMode="auto">
          <a:xfrm>
            <a:off x="909090" y="3011637"/>
            <a:ext cx="8265494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②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他向着太阳，向着那片绿色，也向着小岛，行了一个标准的军礼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09090" y="3965724"/>
            <a:ext cx="8124750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他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向着老师，向着同学，也向着学校，鞠了一个深深的躬。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8371" name="文本框 1"/>
          <p:cNvSpPr txBox="1">
            <a:spLocks noChangeArrowheads="1"/>
          </p:cNvSpPr>
          <p:nvPr/>
        </p:nvSpPr>
        <p:spPr bwMode="auto">
          <a:xfrm>
            <a:off x="909090" y="987574"/>
            <a:ext cx="8151762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①</a:t>
            </a:r>
            <a:r>
              <a:rPr lang="zh-CN" altLang="zh-CN" sz="28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教室前方有一块黑板，不，那不是黑板，那是播种知识的沃土。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09090" y="2000399"/>
            <a:ext cx="8151762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zh-CN" sz="2800" dirty="0" smtClean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农民</a:t>
            </a:r>
            <a:r>
              <a:rPr lang="zh-CN" altLang="zh-CN" sz="28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的脚下泛着黄泥巴，不，那不是黄泥巴，那是农民播下的希望的种子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8373" name="文本框 5"/>
          <p:cNvSpPr txBox="1">
            <a:spLocks noChangeArrowheads="1"/>
          </p:cNvSpPr>
          <p:nvPr/>
        </p:nvSpPr>
        <p:spPr bwMode="auto">
          <a:xfrm>
            <a:off x="971600" y="318296"/>
            <a:ext cx="30572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8.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仿写下列句子。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文本框 1"/>
          <p:cNvSpPr txBox="1">
            <a:spLocks noChangeArrowheads="1"/>
          </p:cNvSpPr>
          <p:nvPr/>
        </p:nvSpPr>
        <p:spPr bwMode="auto">
          <a:xfrm>
            <a:off x="1043608" y="686589"/>
            <a:ext cx="7200800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③他们俩手拉着手，穿过树林，翻过山头，回到草房。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43609" y="1670075"/>
            <a:ext cx="7200800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我们俩肩并着肩，翻过山岗，走过树林，来到湖边。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43608" y="3629165"/>
            <a:ext cx="6506909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阅读民间故事既可以丰富情感，又能陶冶情操。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9396" name="文本框 5"/>
          <p:cNvSpPr txBox="1">
            <a:spLocks noChangeArrowheads="1"/>
          </p:cNvSpPr>
          <p:nvPr/>
        </p:nvSpPr>
        <p:spPr bwMode="auto">
          <a:xfrm>
            <a:off x="1043609" y="2641633"/>
            <a:ext cx="7200799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④阅读民间故事既可以积累知识，又能提升素养。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45319" y="836910"/>
            <a:ext cx="8280920" cy="2062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那雪白的蓑毛，那全身的流线型结构，那铁色的长喙，那青色的脚，增之一分则嫌长，减之一分则嫌短，素之一忽则嫌白，黛之一忽则嫌黑。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03276" y="255588"/>
            <a:ext cx="19800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三、排比句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8435" name="文本框 3"/>
          <p:cNvSpPr txBox="1">
            <a:spLocks noChangeArrowheads="1"/>
          </p:cNvSpPr>
          <p:nvPr/>
        </p:nvSpPr>
        <p:spPr bwMode="auto">
          <a:xfrm>
            <a:off x="2763838" y="3806825"/>
            <a:ext cx="2540000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4" name="线形标注 1 33"/>
          <p:cNvSpPr/>
          <p:nvPr/>
        </p:nvSpPr>
        <p:spPr>
          <a:xfrm>
            <a:off x="1331640" y="3221967"/>
            <a:ext cx="6917258" cy="1169715"/>
          </a:xfrm>
          <a:prstGeom prst="borderCallout1">
            <a:avLst>
              <a:gd name="adj1" fmla="val 1060"/>
              <a:gd name="adj2" fmla="val 11294"/>
              <a:gd name="adj3" fmla="val -71569"/>
              <a:gd name="adj4" fmla="val 1191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运用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排比句，分别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从外形、颜色来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写白鹭，突出了白鹭外形的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适宜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美。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矩形 2"/>
          <p:cNvSpPr>
            <a:spLocks noChangeArrowheads="1"/>
          </p:cNvSpPr>
          <p:nvPr/>
        </p:nvSpPr>
        <p:spPr bwMode="auto">
          <a:xfrm>
            <a:off x="971600" y="2606006"/>
            <a:ext cx="7642709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⑥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我冲出饭厅，跑进自己的房间，扑到床上失声痛哭起来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71601" y="3666456"/>
            <a:ext cx="7672972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离开家门，骑上心爱的自行车，来到学校努力学习起来。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0420" name="文本框 5"/>
          <p:cNvSpPr txBox="1">
            <a:spLocks noChangeArrowheads="1"/>
          </p:cNvSpPr>
          <p:nvPr/>
        </p:nvSpPr>
        <p:spPr bwMode="auto">
          <a:xfrm>
            <a:off x="971600" y="483518"/>
            <a:ext cx="7644085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⑤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他们走在路上，忽然乌云密布，狂风怒号，接着就是倾盆大雨。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971600" y="1543968"/>
            <a:ext cx="7582184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我们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来到学校，忽然天色暗淡，电闪雷鸣，接着就是暴风骤雨。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文本框 2"/>
          <p:cNvSpPr txBox="1">
            <a:spLocks noChangeArrowheads="1"/>
          </p:cNvSpPr>
          <p:nvPr/>
        </p:nvSpPr>
        <p:spPr bwMode="auto">
          <a:xfrm>
            <a:off x="395536" y="915566"/>
            <a:ext cx="8358187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①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我什么时候能够用自己手中的笔，把那只载着父爱的小船画出来就好了。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(改“被”字句)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②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白鹭本身不就是一首很优美的歌吗?(改为陈述句)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95536" y="1874034"/>
            <a:ext cx="8526462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只载着父爱的小船什么时候能够被我用自己手中的笔画出来就好了。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 flipH="1">
            <a:off x="1115616" y="3962266"/>
            <a:ext cx="63817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白鹭本身就是一首很优美的歌。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1444" name="文本框 1"/>
          <p:cNvSpPr txBox="1">
            <a:spLocks noChangeArrowheads="1"/>
          </p:cNvSpPr>
          <p:nvPr/>
        </p:nvSpPr>
        <p:spPr bwMode="auto">
          <a:xfrm>
            <a:off x="989509" y="292944"/>
            <a:ext cx="30289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9.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按要求写句子。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文本框 1"/>
          <p:cNvSpPr txBox="1">
            <a:spLocks noChangeArrowheads="1"/>
          </p:cNvSpPr>
          <p:nvPr/>
        </p:nvSpPr>
        <p:spPr bwMode="auto">
          <a:xfrm>
            <a:off x="755576" y="595293"/>
            <a:ext cx="7703963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这里的桂花再香，也比不上家乡院子里的桂花。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(改为反问句)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蔺相如说:“秦王我都不怕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，还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会怕廉将军吗?”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(改为转述句)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/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55576" y="1619231"/>
            <a:ext cx="7347449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这里的桂花再香，难道比得上家乡院子里的桂花香吗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576" y="3651870"/>
            <a:ext cx="756084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蔺相如说，秦王他都不怕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，不会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怕廉将军。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文本框 1"/>
          <p:cNvSpPr txBox="1">
            <a:spLocks noChangeArrowheads="1"/>
          </p:cNvSpPr>
          <p:nvPr/>
        </p:nvSpPr>
        <p:spPr bwMode="auto">
          <a:xfrm>
            <a:off x="971600" y="627534"/>
            <a:ext cx="87741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⑤搭石是家乡的一道风景。(改为反问句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71600" y="1491134"/>
            <a:ext cx="61350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搭石难道不是家乡的一道风景吗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71600" y="3219921"/>
            <a:ext cx="675056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草叶上的露珠像珍珠一样十分美丽。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492" name="文本框 5"/>
          <p:cNvSpPr txBox="1">
            <a:spLocks noChangeArrowheads="1"/>
          </p:cNvSpPr>
          <p:nvPr/>
        </p:nvSpPr>
        <p:spPr bwMode="auto">
          <a:xfrm>
            <a:off x="971600" y="2356321"/>
            <a:ext cx="86899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⑥草叶上的露珠十分美丽。(改为比喻句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矩形 3"/>
          <p:cNvSpPr>
            <a:spLocks noChangeArrowheads="1"/>
          </p:cNvSpPr>
          <p:nvPr/>
        </p:nvSpPr>
        <p:spPr bwMode="auto">
          <a:xfrm>
            <a:off x="1043608" y="2664891"/>
            <a:ext cx="770485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⑧这不正是紧急事吗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(改为陈述句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43608" y="3507854"/>
            <a:ext cx="50482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这正是紧急事。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4515" name="文本框 1"/>
          <p:cNvSpPr txBox="1">
            <a:spLocks noChangeArrowheads="1"/>
          </p:cNvSpPr>
          <p:nvPr/>
        </p:nvSpPr>
        <p:spPr bwMode="auto">
          <a:xfrm>
            <a:off x="1043608" y="550341"/>
            <a:ext cx="6552728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⑦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圆明园是一座举世闻名的皇家园林。 (调换语序换种说法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43609" y="1823516"/>
            <a:ext cx="756084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一座举世闻名的皇家园林是圆明园。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576" y="903588"/>
            <a:ext cx="7488832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桂花盛开的时候，不说香飘十里，至少前后十几家邻居，没有不浸在桂花香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里的。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971600" y="195486"/>
            <a:ext cx="20478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四、夸张句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971600" y="2931790"/>
            <a:ext cx="7222058" cy="1128712"/>
          </a:xfrm>
          <a:prstGeom prst="borderCallout1">
            <a:avLst>
              <a:gd name="adj1" fmla="val -1406"/>
              <a:gd name="adj2" fmla="val 26212"/>
              <a:gd name="adj3" fmla="val -53854"/>
              <a:gd name="adj4" fmla="val 2197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利用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夸张的修辞手法，再加上一个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浸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字，将桂花香描写得更加传神、生动。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18059" y="200025"/>
            <a:ext cx="19621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五、反问句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50255" y="894457"/>
            <a:ext cx="8043490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牛那么勤勤恳恳地干活，不好好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照看它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，怎么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对得起它呢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50255" y="2246839"/>
            <a:ext cx="76328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不是定了赶回舰上吃晚饭的吗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1020303" y="3003798"/>
            <a:ext cx="7162800" cy="1073150"/>
          </a:xfrm>
          <a:prstGeom prst="borderCallout1">
            <a:avLst>
              <a:gd name="adj1" fmla="val -1625"/>
              <a:gd name="adj2" fmla="val 10480"/>
              <a:gd name="adj3" fmla="val -99207"/>
              <a:gd name="adj4" fmla="val 1079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通过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反问句，更加强调了牛郎要将老牛照顾周到。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99592" y="892761"/>
            <a:ext cx="7104062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圆明园的毁灭是中国历史上不可估量的损失，也是世界文化史上不可估量的损失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71600" y="267494"/>
            <a:ext cx="267811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六、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感叹句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971600" y="2931790"/>
            <a:ext cx="7161212" cy="1073150"/>
          </a:xfrm>
          <a:prstGeom prst="borderCallout1">
            <a:avLst>
              <a:gd name="adj1" fmla="val 150"/>
              <a:gd name="adj2" fmla="val 11680"/>
              <a:gd name="adj3" fmla="val -51278"/>
              <a:gd name="adj4" fmla="val 1292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利用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感叹句，直接表达了作者无比愤怒和痛惜的感情。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5168321"/>
            <a:chOff x="2066816" y="-480463"/>
            <a:chExt cx="3570208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2620164"/>
              <a:chOff x="2066816" y="2067694"/>
              <a:chExt cx="3570208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PP_MARK_KEY" val="cbabec0e-c6e6-4ed2-9bb9-453cf577bb63"/>
  <p:tag name="COMMONDATA" val="eyJoZGlkIjoiMDUzMmRhYzhkNzM3Y2ZlODExZjhhYzliMDJjYzA0ZGIifQ==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 bwMode="auto">
        <a:noFill/>
        <a:ln w="9525">
          <a:noFill/>
          <a:miter lim="800000"/>
        </a:ln>
      </a:spPr>
      <a:bodyPr wrap="square">
        <a:spAutoFit/>
      </a:bodyPr>
      <a:lstStyle>
        <a:defPPr>
          <a:defRPr sz="2800" dirty="0" smtClean="0">
            <a:latin typeface="楷体" panose="02010609060101010101" pitchFamily="49" charset="-122"/>
            <a:ea typeface="楷体" panose="02010609060101010101" pitchFamily="49" charset="-122"/>
            <a:sym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5248</Words>
  <Application>WPS 演示</Application>
  <PresentationFormat>全屏显示(16:9)</PresentationFormat>
  <Paragraphs>517</Paragraphs>
  <Slides>54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5" baseType="lpstr">
      <vt:lpstr>Arial</vt:lpstr>
      <vt:lpstr>宋体</vt:lpstr>
      <vt:lpstr>Wingdings</vt:lpstr>
      <vt:lpstr>楷体</vt:lpstr>
      <vt:lpstr>Calibri</vt:lpstr>
      <vt:lpstr>黑体</vt:lpstr>
      <vt:lpstr>微软雅黑</vt:lpstr>
      <vt:lpstr>Arial Unicode MS</vt:lpstr>
      <vt:lpstr>Xingkai SC</vt:lpstr>
      <vt:lpstr>Times New Roman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492</cp:revision>
  <dcterms:created xsi:type="dcterms:W3CDTF">2017-03-17T02:28:00Z</dcterms:created>
  <dcterms:modified xsi:type="dcterms:W3CDTF">2022-12-19T12:08:34Z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CAEB9412B5D04F78B68D7633B78A5B17</vt:lpwstr>
  </property>
</Properties>
</file>